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79" r:id="rId3"/>
    <p:sldId id="284" r:id="rId4"/>
    <p:sldId id="281" r:id="rId5"/>
    <p:sldId id="28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85" r:id="rId18"/>
    <p:sldId id="267" r:id="rId19"/>
    <p:sldId id="269" r:id="rId20"/>
    <p:sldId id="271" r:id="rId21"/>
    <p:sldId id="272" r:id="rId22"/>
    <p:sldId id="275" r:id="rId23"/>
    <p:sldId id="276" r:id="rId24"/>
    <p:sldId id="286" r:id="rId25"/>
    <p:sldId id="287" r:id="rId26"/>
    <p:sldId id="27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CC71-72EF-4CA6-9111-2FBD8D58DD6C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325A-2538-4ED0-ADCC-F33A27018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E37E-1FFC-45DB-81D1-BB4F7362D899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FE0E-B8A6-49FC-A0A4-C2E41F841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34C9-0B1F-464E-A2B6-26C32A23F5CC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B284-A045-4B4C-B443-3EDA81BB7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F6A9-4F20-4022-8239-08DAD9EF824D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6D904-8E0F-4574-90C3-58488EBEB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A4DB3-12D8-4517-BB05-E6E831410B9A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DB97-82A7-4A1B-830F-35EF3649D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4111-539F-4179-9095-68065F7B3F99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2308-553D-4F96-A292-BCEE912A7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F10B7-727F-4081-B0C5-2D9306B7AE70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2C74-11E9-43FE-AB11-4829E31E3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E11E-FE54-40D6-9071-D76D4AF14A5B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A60B-8C29-4AF6-B4A9-F3B453F14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81E6-AFFA-419A-8C6A-4E15E47F058E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4813-2361-4E1B-8A11-6EE67C6D7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F054F-D19A-4552-B52A-B347A0E33C6E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918D-C95E-4708-B9D4-A3BD34796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61845-D10C-42E5-BFE2-142B3BD969FA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0786-2500-48DF-9FFC-0FA31C96F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CF5C5-0144-43B8-9118-D833B4902700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90CAA1-3F90-4F32-9561-EA2ECB3AD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53" y="332656"/>
            <a:ext cx="9144000" cy="3645024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44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«Уникальные </a:t>
            </a:r>
            <a:r>
              <a:rPr lang="ru-RU" sz="4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и редкие деревья государственного историко-культурного </a:t>
            </a:r>
            <a:r>
              <a:rPr lang="ru-RU" sz="44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учреждения  </a:t>
            </a:r>
            <a:r>
              <a:rPr lang="en-US" sz="44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      </a:t>
            </a:r>
            <a:r>
              <a:rPr lang="ru-RU" sz="4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«</a:t>
            </a:r>
            <a:r>
              <a:rPr lang="ru-RU" sz="44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Гомельский </a:t>
            </a:r>
            <a:r>
              <a:rPr lang="ru-RU" sz="4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дворцово-</a:t>
            </a:r>
            <a:r>
              <a:rPr lang="en-US" sz="4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 </a:t>
            </a:r>
            <a:r>
              <a:rPr lang="ru-RU" sz="44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парковый ансамбль»»</a:t>
            </a:r>
            <a:r>
              <a:rPr lang="ru-RU" sz="4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4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581128"/>
            <a:ext cx="3281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Times New Roman"/>
              </a:rPr>
              <a:t>Выполнили</a:t>
            </a:r>
            <a:br>
              <a:rPr lang="ru-RU" sz="2000" b="1" dirty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студентки группы БИ-41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5101602"/>
            <a:ext cx="2735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А.И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.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Самойлова                                                                                                         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А.А.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Брундукова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                                                                                                         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Ю.С.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Красько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	                                                                                                           М.О. Рывкина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669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актика\P62447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773" y="-20400"/>
            <a:ext cx="5158800" cy="6878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0" y="912813"/>
            <a:ext cx="3951288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800" b="1" dirty="0">
                <a:latin typeface="Times New Roman" pitchFamily="18" charset="0"/>
              </a:rPr>
              <a:t>Семейство </a:t>
            </a:r>
            <a:r>
              <a:rPr lang="ru-RU" sz="2800" b="1" dirty="0" err="1">
                <a:latin typeface="Times New Roman" pitchFamily="18" charset="0"/>
              </a:rPr>
              <a:t>Гинкговые</a:t>
            </a:r>
            <a:r>
              <a:rPr lang="ru-RU" sz="2800" b="1" dirty="0">
                <a:latin typeface="Times New Roman" pitchFamily="18" charset="0"/>
              </a:rPr>
              <a:t> (</a:t>
            </a:r>
            <a:r>
              <a:rPr lang="en-AU" sz="2800" b="1" dirty="0">
                <a:latin typeface="Book Antiqua" pitchFamily="18" charset="0"/>
              </a:rPr>
              <a:t>Ginkgo</a:t>
            </a:r>
            <a:r>
              <a:rPr lang="en-US" sz="2800" b="1" dirty="0" err="1">
                <a:latin typeface="Book Antiqua" pitchFamily="18" charset="0"/>
              </a:rPr>
              <a:t>aceae</a:t>
            </a:r>
            <a:r>
              <a:rPr lang="en-AU" sz="2800" b="1" dirty="0">
                <a:latin typeface="Book Antiqua" pitchFamily="18" charset="0"/>
              </a:rPr>
              <a:t>)</a:t>
            </a:r>
            <a:endParaRPr lang="ru-RU" sz="2800" b="1" dirty="0">
              <a:latin typeface="Times New Roman" pitchFamily="18" charset="0"/>
            </a:endParaRPr>
          </a:p>
          <a:p>
            <a:pPr marL="136525" algn="ctr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sz="2800" b="1" dirty="0">
              <a:latin typeface="Times New Roman" pitchFamily="18" charset="0"/>
            </a:endParaRPr>
          </a:p>
          <a:p>
            <a:pPr marL="136525"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800" b="1" dirty="0">
                <a:latin typeface="Times New Roman" pitchFamily="18" charset="0"/>
              </a:rPr>
              <a:t>Гинкго двулопастный</a:t>
            </a:r>
          </a:p>
          <a:p>
            <a:pPr marL="136525"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800" b="1" dirty="0" smtClean="0">
                <a:latin typeface="Times New Roman" pitchFamily="18" charset="0"/>
              </a:rPr>
              <a:t>(</a:t>
            </a:r>
            <a:r>
              <a:rPr lang="en-US" sz="2800" b="1" i="1" dirty="0" smtClean="0">
                <a:latin typeface="Times New Roman" pitchFamily="18" charset="0"/>
              </a:rPr>
              <a:t>Ginkgo </a:t>
            </a:r>
            <a:r>
              <a:rPr lang="en-US" sz="2800" b="1" i="1" dirty="0" err="1">
                <a:latin typeface="Times New Roman" pitchFamily="18" charset="0"/>
              </a:rPr>
              <a:t>biloba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L.</a:t>
            </a:r>
            <a:r>
              <a:rPr lang="ru-RU" sz="2800" b="1" dirty="0" smtClean="0">
                <a:latin typeface="Times New Roman" pitchFamily="18" charset="0"/>
              </a:rPr>
              <a:t>) </a:t>
            </a: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рямоугольник 6"/>
          <p:cNvSpPr>
            <a:spLocks noChangeArrowheads="1"/>
          </p:cNvSpPr>
          <p:nvPr/>
        </p:nvSpPr>
        <p:spPr bwMode="auto">
          <a:xfrm>
            <a:off x="117476" y="476250"/>
            <a:ext cx="351842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Семейство Ивовые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Salicaceae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Ива белая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Salix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alba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393" y="0"/>
            <a:ext cx="5383607" cy="68423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27" y="3573016"/>
            <a:ext cx="3793626" cy="22368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0" y="-99392"/>
            <a:ext cx="40989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Семейство Розоцветные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2800" b="1" dirty="0" err="1">
                <a:latin typeface="Times New Roman" pitchFamily="18" charset="0"/>
                <a:cs typeface="Times New Roman" pitchFamily="18" charset="0"/>
              </a:rPr>
              <a:t>Ros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AU" sz="2800" b="1" dirty="0" err="1">
                <a:latin typeface="Times New Roman" pitchFamily="18" charset="0"/>
                <a:cs typeface="Times New Roman" pitchFamily="18" charset="0"/>
              </a:rPr>
              <a:t>ceae</a:t>
            </a:r>
            <a:r>
              <a:rPr lang="en-AU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Яблоня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Недзведского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Malus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niedzwetzkyana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Dieck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ex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Koehne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853" y="17512"/>
            <a:ext cx="507187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" y="2726273"/>
            <a:ext cx="4096512" cy="41696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93" y="3140968"/>
            <a:ext cx="4714020" cy="244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6350" y="115888"/>
            <a:ext cx="52689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Сосновые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2800" b="1" dirty="0">
                <a:latin typeface="Times New Roman" pitchFamily="18" charset="0"/>
                <a:cs typeface="Times New Roman" pitchFamily="18" charset="0"/>
              </a:rPr>
              <a:t>Pin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AU" sz="2800" b="1" dirty="0" err="1">
                <a:latin typeface="Times New Roman" pitchFamily="18" charset="0"/>
                <a:cs typeface="Times New Roman" pitchFamily="18" charset="0"/>
              </a:rPr>
              <a:t>ceae</a:t>
            </a:r>
            <a:r>
              <a:rPr lang="en-AU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веймутова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strobus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627" y="0"/>
            <a:ext cx="447631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5817" y="-40751"/>
            <a:ext cx="44377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Ивовые (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Salicaceae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Тополь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серебристый 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pulus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lba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SCI296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311" y="0"/>
            <a:ext cx="514469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I29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6018"/>
            <a:ext cx="3488545" cy="465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Безымянный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3307655"/>
            <a:ext cx="4021138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-108744" y="404813"/>
            <a:ext cx="43910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Сапиндовые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AU" sz="2800" b="1" dirty="0" err="1">
                <a:latin typeface="Times New Roman" pitchFamily="18" charset="0"/>
                <a:cs typeface="Times New Roman" pitchFamily="18" charset="0"/>
              </a:rPr>
              <a:t>Sapindaceae</a:t>
            </a:r>
            <a:r>
              <a:rPr lang="en-AU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Char char="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Клен серебристый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Acer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saccharinum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858" y="0"/>
            <a:ext cx="49403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практика\P627479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852936"/>
            <a:ext cx="2947988" cy="382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-156567" y="224880"/>
            <a:ext cx="43402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Сапиндовые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AU" sz="2800" b="1" dirty="0" err="1">
                <a:latin typeface="Times New Roman" pitchFamily="18" charset="0"/>
                <a:cs typeface="Times New Roman" pitchFamily="18" charset="0"/>
              </a:rPr>
              <a:t>Sapindaceae</a:t>
            </a:r>
            <a:r>
              <a:rPr lang="en-AU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Char char="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Клен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ясенелистный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Acer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negundo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052736"/>
            <a:ext cx="4355975" cy="3960440"/>
          </a:xfrm>
        </p:spPr>
        <p:txBody>
          <a:bodyPr/>
          <a:lstStyle/>
          <a:p>
            <a:pPr marL="137160" indent="0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Семейство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Сапиндовые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 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   (</a:t>
            </a:r>
            <a:r>
              <a:rPr lang="en-AU" sz="2800" dirty="0" err="1">
                <a:solidFill>
                  <a:schemeClr val="tx1"/>
                </a:solidFill>
                <a:effectLst/>
                <a:latin typeface="Book Antiqua"/>
                <a:ea typeface="+mn-ea"/>
                <a:cs typeface="+mn-cs"/>
              </a:rPr>
              <a:t>Sapindaceae</a:t>
            </a:r>
            <a:r>
              <a:rPr lang="en-AU" sz="2800" dirty="0">
                <a:solidFill>
                  <a:schemeClr val="tx1"/>
                </a:solidFill>
                <a:effectLst/>
                <a:latin typeface="Book Antiqua"/>
                <a:ea typeface="+mn-ea"/>
                <a:cs typeface="+mn-cs"/>
              </a:rPr>
              <a:t>)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Клен остролистный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(</a:t>
            </a:r>
            <a:r>
              <a:rPr lang="en-US" sz="2800" i="1" dirty="0">
                <a:solidFill>
                  <a:schemeClr val="tx1"/>
                </a:solidFill>
                <a:effectLst/>
                <a:latin typeface="Book Antiqua"/>
                <a:ea typeface="+mn-ea"/>
                <a:cs typeface="+mn-cs"/>
              </a:rPr>
              <a:t>A</a:t>
            </a:r>
            <a:r>
              <a:rPr lang="ru-RU" sz="2800" i="1" dirty="0" err="1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cer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platano</a:t>
            </a:r>
            <a:r>
              <a:rPr lang="en-US" sz="2800" i="1" dirty="0">
                <a:solidFill>
                  <a:schemeClr val="tx1"/>
                </a:solidFill>
                <a:effectLst/>
                <a:latin typeface="Book Antiqua"/>
                <a:ea typeface="+mn-ea"/>
                <a:cs typeface="+mn-cs"/>
              </a:rPr>
              <a:t>i</a:t>
            </a:r>
            <a:r>
              <a:rPr lang="ru-RU" sz="2800" i="1" dirty="0" err="1" smtClean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des</a:t>
            </a:r>
            <a:r>
              <a:rPr lang="en-US" sz="2800" i="1" dirty="0" smtClean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L.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-18225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69" y="0"/>
            <a:ext cx="8989462" cy="984250"/>
          </a:xfrm>
        </p:spPr>
        <p:txBody>
          <a:bodyPr/>
          <a:lstStyle/>
          <a:p>
            <a:pPr marL="136525" indent="0" algn="ctr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Семейство 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Ивовые ( 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Salicaceae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 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Тополь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пирамидальный (</a:t>
            </a:r>
            <a:r>
              <a:rPr lang="ru-RU" sz="2800" i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Populus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pyramidalis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Salisb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96782"/>
            <a:ext cx="7877742" cy="57880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6754" y="116632"/>
            <a:ext cx="4572000" cy="2021814"/>
          </a:xfrm>
        </p:spPr>
        <p:txBody>
          <a:bodyPr/>
          <a:lstStyle/>
          <a:p>
            <a:pPr marL="137160" indent="0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Семейство </a:t>
            </a:r>
            <a:r>
              <a:rPr lang="vi-VN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Рутовые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vi-VN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</a:t>
            </a:r>
            <a:r>
              <a:rPr lang="en-AU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Rutaceae</a:t>
            </a:r>
            <a:r>
              <a:rPr lang="en-A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Бархат амурский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2400" i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Phellodendron</a:t>
            </a:r>
            <a:r>
              <a:rPr lang="ru-RU" sz="2400" i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amurense</a:t>
            </a:r>
            <a:r>
              <a:rPr lang="en-US" sz="2400" i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Rupr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практика\P62447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52227"/>
            <a:ext cx="3605348" cy="480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386" y="0"/>
            <a:ext cx="52176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9" y="0"/>
            <a:ext cx="9146219" cy="68563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3635433" cy="3407299"/>
          </a:xfrm>
        </p:spPr>
        <p:txBody>
          <a:bodyPr/>
          <a:lstStyle/>
          <a:p>
            <a:pPr marL="0" indent="0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Семейство Сосновые</a:t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</a:t>
            </a:r>
            <a:r>
              <a:rPr lang="en-US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Pin</a:t>
            </a: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lang="en-US" sz="2800" dirty="0" err="1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ceae</a:t>
            </a:r>
            <a:r>
              <a:rPr lang="en-US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br>
              <a:rPr lang="en-US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Ель </a:t>
            </a: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черная</a:t>
            </a:r>
            <a:b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Picea</a:t>
            </a:r>
            <a:r>
              <a:rPr lang="en-US" sz="2800" i="1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mariana</a:t>
            </a:r>
            <a:r>
              <a:rPr lang="en-US" sz="2800" i="1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Mill., </a:t>
            </a:r>
            <a:r>
              <a:rPr lang="en-US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Britton.</a:t>
            </a: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0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10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4283967" cy="2636912"/>
          </a:xfrm>
        </p:spPr>
        <p:txBody>
          <a:bodyPr/>
          <a:lstStyle/>
          <a:p>
            <a:pPr marL="0" indent="0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Семейство </a:t>
            </a:r>
            <a:r>
              <a:rPr lang="ru-RU" sz="2800" dirty="0" err="1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Сапиндовые</a:t>
            </a: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(</a:t>
            </a:r>
            <a:r>
              <a:rPr lang="en-US" sz="2800" dirty="0" err="1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Sapindaceae</a:t>
            </a:r>
            <a:r>
              <a:rPr lang="en-US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br>
              <a:rPr lang="en-US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Клен </a:t>
            </a:r>
            <a:r>
              <a:rPr lang="vi-VN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ложноплатановый</a:t>
            </a: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2800" i="1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Acer </a:t>
            </a:r>
            <a:r>
              <a:rPr lang="en-US" sz="2800" i="1" dirty="0" err="1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pseudoplatanus</a:t>
            </a:r>
            <a:r>
              <a:rPr lang="en-US" sz="2800" i="1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L.</a:t>
            </a: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b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700" y="0"/>
            <a:ext cx="5352117" cy="68548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553" y="1052736"/>
            <a:ext cx="4626591" cy="2808312"/>
          </a:xfrm>
        </p:spPr>
        <p:txBody>
          <a:bodyPr/>
          <a:lstStyle/>
          <a:p>
            <a:pPr marL="0" indent="0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Семейство Кипарисовых   </a:t>
            </a:r>
            <a:b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2800" dirty="0" err="1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Cupressaceae</a:t>
            </a: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err="1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Кипарисовик</a:t>
            </a: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Лейланда</a:t>
            </a:r>
            <a:r>
              <a:rPr lang="en-US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Cupressocyparis</a:t>
            </a:r>
            <a:r>
              <a:rPr lang="en-US" sz="2800" i="1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leylandii</a:t>
            </a:r>
            <a:r>
              <a:rPr lang="en-US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051" y="0"/>
            <a:ext cx="47289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4932039" cy="345718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vi-VN" sz="2800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Сосновые</a:t>
            </a: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AU" sz="2800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Pin</a:t>
            </a: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AU" sz="2800" dirty="0" err="1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ceae</a:t>
            </a:r>
            <a:r>
              <a:rPr lang="en-AU" sz="2800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Ель </a:t>
            </a: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голубая</a:t>
            </a:r>
            <a:b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Picea</a:t>
            </a:r>
            <a:r>
              <a:rPr lang="en-US" sz="2800" i="1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pungens</a:t>
            </a:r>
            <a:r>
              <a:rPr lang="en-US" sz="2800" i="1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Engelm</a:t>
            </a:r>
            <a:r>
              <a:rPr lang="en-US" sz="2800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-42119"/>
            <a:ext cx="4214517" cy="69065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-180528" y="1412874"/>
            <a:ext cx="4111377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Семейство Бобовые (</a:t>
            </a:r>
            <a:r>
              <a:rPr lang="en-AU" sz="2800" b="1" dirty="0" err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Fabaceae</a:t>
            </a:r>
            <a:r>
              <a:rPr lang="ru-RU" sz="28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 smtClean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ru-RU" sz="2800" b="1" dirty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Робиния псевдоакация</a:t>
            </a:r>
          </a:p>
          <a:p>
            <a:pPr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Robinia</a:t>
            </a:r>
            <a:r>
              <a:rPr lang="en-US" sz="2800" b="1" i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pseudoacacia</a:t>
            </a:r>
            <a:r>
              <a:rPr lang="en-US" sz="2800" b="1" i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ru-RU" sz="28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804" y="0"/>
            <a:ext cx="53271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Заключение</a:t>
            </a:r>
            <a: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4E3B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Территория 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гомельского парка, представляет в настоящее время сплошной лиственный массив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В 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омельском парке произрастают 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уникальные экзоты – гинкго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билоба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двулопастный и 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дуб красный, которые в свое время впервые были завезены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 территорию Беларуси.	В 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ходе проведенной экскурсии было встречено и описано 20 видов уникальных и редких деревьев, которые используются в оформлении парка. Созерцание этих уникальных деревьев вызывает чувство красоты и светлости. В этом и есть их главное предназначение. К тому же многие декоративные растения имеют практическое и повседневное назначение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									 Преобладающим 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видом из деревьев являлся каштан конский 217, наименьшее количество было представлено у туи западной, она была одна на территории. Из кустарников больше встречался можжевельник казацкий – 34, меньше встречался дерен белый – 3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		Среди 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встреченных видов редкими породами являются: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веймутова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сосна, маньчжурский орех,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форзиция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европейская,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магония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паддуболистная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тополь пирамидальный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					На 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данный момент в </a:t>
            </a:r>
            <a:r>
              <a:rPr lang="ru-RU" sz="21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Гомельском парке удивительным 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образом переплелась история, современность и богатство природы.</a:t>
            </a:r>
            <a:br>
              <a:rPr lang="ru-RU" sz="21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2060575"/>
            <a:ext cx="84248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4E3B3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Один из красивейших пейзажных парков дворцово-парковый комплекс в Гомеле является одной из главных достопримечательностей и настоящей жемчужиной белорусской земли. В настоящее время на территории парка произрастают около 6000 деревьев более 40 видов, в том числе, экзотические и реликтовые породы. Обилие и разнообразие растений делают Гомельский парк уникальным.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sz="quarter" idx="13"/>
          </p:nvPr>
        </p:nvSpPr>
        <p:spPr>
          <a:xfrm>
            <a:off x="107950" y="0"/>
            <a:ext cx="9036050" cy="68580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Уникальные и редкие деревья парка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ходе экскурсии в «Гомельский дворцово-парковый ансамбль» встречено 20 видов деревьев, которые являются уникальными и редкими:</a:t>
            </a:r>
          </a:p>
          <a:p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130764"/>
              </p:ext>
            </p:extLst>
          </p:nvPr>
        </p:nvGraphicFramePr>
        <p:xfrm>
          <a:off x="0" y="1700213"/>
          <a:ext cx="9144000" cy="515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157192">
                <a:tc>
                  <a:txBody>
                    <a:bodyPr/>
                    <a:lstStyle/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Дуб черешчатый</a:t>
                      </a: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Дуб красный</a:t>
                      </a: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Ясень обыкновенный</a:t>
                      </a: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Туя западная</a:t>
                      </a: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Орех маньчжурский</a:t>
                      </a: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Гинкго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двулопастный</a:t>
                      </a: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Ива белая</a:t>
                      </a: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Яблоня 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Недзведского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Сосна 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веймутова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Тополь серебристый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 Клен серебристый</a:t>
                      </a: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 Клен 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ясенелистный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 Клен остролистный</a:t>
                      </a: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 Тополь пирамидальный</a:t>
                      </a: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 Бархат Амурский</a:t>
                      </a: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Ель черная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Клен </a:t>
                      </a:r>
                      <a:r>
                        <a:rPr lang="vi-VN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ложноплатановый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 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Кипарисовик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Лейланда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19. Ель голубая</a:t>
                      </a:r>
                    </a:p>
                    <a:p>
                      <a:pPr marL="2286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F14124">
                            <a:lumMod val="75000"/>
                          </a:srgbClr>
                        </a:buClr>
                        <a:buSzPct val="130000"/>
                        <a:buFont typeface="Georgia" pitchFamily="18" charset="0"/>
                        <a:buChar char="*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 Робиния псевдоакация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5739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2782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Схема территории Гомельского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дворцово-паркового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ансамбля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практика\P62447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5200" y="44624"/>
            <a:ext cx="5158800" cy="6878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115888"/>
            <a:ext cx="39846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Семейство Буковые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2800" b="1" dirty="0" err="1">
                <a:latin typeface="Times New Roman" pitchFamily="18" charset="0"/>
                <a:cs typeface="Times New Roman" pitchFamily="18" charset="0"/>
              </a:rPr>
              <a:t>Fagaceae</a:t>
            </a:r>
            <a:r>
              <a:rPr lang="en-AU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Дуб черешчатый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rcus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bur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" y="3140968"/>
            <a:ext cx="4102608" cy="2304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755644" cy="2492896"/>
          </a:xfrm>
        </p:spPr>
        <p:txBody>
          <a:bodyPr/>
          <a:lstStyle/>
          <a:p>
            <a:pPr marL="137160" indent="0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Семейство Буковые 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AU" sz="28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Fagaceae</a:t>
            </a:r>
            <a:r>
              <a:rPr lang="en-A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Дуб красный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2800" i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Qu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lang="ru-RU" sz="2800" i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rcus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rubra</a:t>
            </a:r>
            <a:r>
              <a:rPr lang="en-US" sz="28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L.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0" dirty="0">
                <a:solidFill>
                  <a:prstClr val="white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white"/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713" y="0"/>
            <a:ext cx="449128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93578"/>
            <a:ext cx="4652713" cy="31256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960440" cy="1872208"/>
          </a:xfrm>
        </p:spPr>
        <p:txBody>
          <a:bodyPr/>
          <a:lstStyle/>
          <a:p>
            <a:pPr marL="0" indent="0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0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Picture 2" descr="D:\практика\P62447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625" y="0"/>
            <a:ext cx="5158800" cy="6878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-157667" y="332656"/>
            <a:ext cx="4356100" cy="552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ru-RU" sz="2800" b="1" kern="0" dirty="0">
                <a:latin typeface="Times New Roman"/>
              </a:rPr>
              <a:t>Семейство Маслиновые (</a:t>
            </a:r>
            <a:r>
              <a:rPr lang="en-AU" sz="2800" b="1" kern="0" dirty="0" err="1">
                <a:latin typeface="Book Antiqua"/>
              </a:rPr>
              <a:t>Oleaceae</a:t>
            </a:r>
            <a:r>
              <a:rPr lang="en-AU" sz="2800" b="1" kern="0" dirty="0">
                <a:latin typeface="Book Antiqua"/>
              </a:rPr>
              <a:t>)</a:t>
            </a:r>
            <a:endParaRPr lang="ru-RU" sz="2800" b="1" kern="0" dirty="0">
              <a:latin typeface="Times New Roman"/>
            </a:endParaRPr>
          </a:p>
          <a:p>
            <a:pPr marL="13716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defRPr/>
            </a:pPr>
            <a:endParaRPr lang="ru-RU" sz="2800" b="1" kern="0" dirty="0">
              <a:latin typeface="Times New Roman"/>
            </a:endParaRPr>
          </a:p>
          <a:p>
            <a:pPr marL="13716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ru-RU" sz="2800" b="1" kern="0" dirty="0">
                <a:latin typeface="Times New Roman"/>
              </a:rPr>
              <a:t>Ясень обыкновенный</a:t>
            </a:r>
          </a:p>
          <a:p>
            <a:pPr marL="13716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ru-RU" sz="2800" b="1" kern="0" dirty="0">
                <a:latin typeface="Times New Roman"/>
              </a:rPr>
              <a:t>(</a:t>
            </a:r>
            <a:r>
              <a:rPr lang="ru-RU" sz="2800" b="1" i="1" kern="0" dirty="0" err="1">
                <a:latin typeface="Times New Roman"/>
              </a:rPr>
              <a:t>Fraxinus</a:t>
            </a:r>
            <a:r>
              <a:rPr lang="ru-RU" sz="2800" b="1" i="1" kern="0" dirty="0">
                <a:latin typeface="Times New Roman"/>
              </a:rPr>
              <a:t> </a:t>
            </a:r>
            <a:r>
              <a:rPr lang="ru-RU" sz="2800" b="1" i="1" kern="0" dirty="0" err="1" smtClean="0">
                <a:latin typeface="Times New Roman"/>
              </a:rPr>
              <a:t>excelsior</a:t>
            </a:r>
            <a:r>
              <a:rPr lang="en-US" sz="2800" b="1" i="1" kern="0" dirty="0" smtClean="0">
                <a:latin typeface="Times New Roman"/>
              </a:rPr>
              <a:t> </a:t>
            </a:r>
            <a:r>
              <a:rPr lang="en-US" sz="2800" b="1" kern="0" dirty="0" smtClean="0">
                <a:latin typeface="Times New Roman"/>
              </a:rPr>
              <a:t>L.</a:t>
            </a:r>
            <a:r>
              <a:rPr lang="ru-RU" sz="2800" b="1" kern="0" dirty="0" smtClean="0">
                <a:latin typeface="Times New Roman"/>
              </a:rPr>
              <a:t>) </a:t>
            </a:r>
            <a:endParaRPr lang="ru-RU" sz="2800" b="1" kern="0" dirty="0">
              <a:latin typeface="Times New Roman"/>
            </a:endParaRPr>
          </a:p>
          <a:p>
            <a:pPr marL="13716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defRPr/>
            </a:pPr>
            <a:endParaRPr lang="ru-RU" sz="2800" b="1" kern="0" dirty="0">
              <a:latin typeface="Times New Roman"/>
            </a:endParaRPr>
          </a:p>
          <a:p>
            <a:pPr marL="13716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ru-RU" sz="2800" b="1" kern="0" dirty="0">
                <a:latin typeface="Times New Roman" pitchFamily="18" charset="0"/>
                <a:cs typeface="Times New Roman" pitchFamily="18" charset="0"/>
              </a:rPr>
              <a:t>Семейство Кипарисовые (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Cupressaceae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kern="0" dirty="0">
              <a:latin typeface="Times New Roman" pitchFamily="18" charset="0"/>
              <a:cs typeface="Times New Roman" pitchFamily="18" charset="0"/>
            </a:endParaRPr>
          </a:p>
          <a:p>
            <a:pPr marL="13716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defRPr/>
            </a:pPr>
            <a:endParaRPr lang="ru-RU" sz="2800" b="1" kern="0" dirty="0">
              <a:latin typeface="Times New Roman" pitchFamily="18" charset="0"/>
              <a:cs typeface="Times New Roman" pitchFamily="18" charset="0"/>
            </a:endParaRPr>
          </a:p>
          <a:p>
            <a:pPr marL="13716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ru-RU" sz="2800" b="1" kern="0" dirty="0">
                <a:latin typeface="Times New Roman" pitchFamily="18" charset="0"/>
                <a:cs typeface="Times New Roman" pitchFamily="18" charset="0"/>
              </a:rPr>
              <a:t>Туя западная</a:t>
            </a:r>
          </a:p>
          <a:p>
            <a:pPr marL="137160" algn="ctr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ru-RU" sz="2800" b="1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Thuja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 smtClean="0">
                <a:latin typeface="Times New Roman" pitchFamily="18" charset="0"/>
                <a:cs typeface="Times New Roman" pitchFamily="18" charset="0"/>
              </a:rPr>
              <a:t>occidentalis</a:t>
            </a:r>
            <a:r>
              <a:rPr lang="en-US" sz="2800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785998" cy="2996952"/>
          </a:xfrm>
        </p:spPr>
        <p:txBody>
          <a:bodyPr/>
          <a:lstStyle/>
          <a:p>
            <a:pPr marL="137160" indent="0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Семейство Ореховые 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AU" sz="28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Juglandaceae</a:t>
            </a:r>
            <a:r>
              <a:rPr lang="en-A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Орех маньчжурский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2800" i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Juglans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mandshurica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Maxim.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prstClr val="whit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0" dirty="0">
                <a:solidFill>
                  <a:prstClr val="whit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0" dirty="0">
                <a:solidFill>
                  <a:prstClr val="whit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998" y="0"/>
            <a:ext cx="4358003" cy="685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20" y="3284984"/>
            <a:ext cx="4362680" cy="29965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AB5109-BE7E-4E85-907F-6A3C3108A005}"/>
</file>

<file path=customXml/itemProps2.xml><?xml version="1.0" encoding="utf-8"?>
<ds:datastoreItem xmlns:ds="http://schemas.openxmlformats.org/officeDocument/2006/customXml" ds:itemID="{D8199824-1987-4625-9C8D-BC764C8F25C7}"/>
</file>

<file path=customXml/itemProps3.xml><?xml version="1.0" encoding="utf-8"?>
<ds:datastoreItem xmlns:ds="http://schemas.openxmlformats.org/officeDocument/2006/customXml" ds:itemID="{C6924076-52E7-4C52-842D-AFCB629C73CF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585</TotalTime>
  <Words>208</Words>
  <Application>Microsoft Office PowerPoint</Application>
  <PresentationFormat>Экран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Семейство Буковые  (Fagaceae)  Дуб красный  (Quercus rubra L.)   </vt:lpstr>
      <vt:lpstr> </vt:lpstr>
      <vt:lpstr>Семейство Ореховые  (Juglandaceae)  Орех маньчжурский (Juglans mandshurica Maxim. )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Семейство Сапиндовые      (Sapindaceae)  Клен остролистный (Acer platanoides L.)</vt:lpstr>
      <vt:lpstr>Семейство Ивовые ( Salicaceae)  Тополь пирамидальный (Populus pyramidalis Salisb.)  </vt:lpstr>
      <vt:lpstr>Семейство Рутовые  (Rutaceae) Бархат амурский (Phellodendron amurense  Rupr.)   </vt:lpstr>
      <vt:lpstr>Семейство Сосновые  (Pinаceae)  Ель черная (Picea mariana Mill., Britton.)  </vt:lpstr>
      <vt:lpstr> Семейство Сапиндовые      (Sapindaceae)   Клен ложноплатановый (Acer pseudoplatanus L.)  </vt:lpstr>
      <vt:lpstr>Семейство Кипарисовых    (Cupressaceae)  Кипарисовик Лейланда (Cupressocyparis leylandii)  </vt:lpstr>
      <vt:lpstr>Семейство Сосновые  (Pinаceae)  Ель голубая (Picea pungens  Engelm.)  </vt:lpstr>
      <vt:lpstr>Презентация PowerPoint</vt:lpstr>
      <vt:lpstr>Заключение  Территория гомельского парка, представляет в настоящее время сплошной лиственный массив. В Гомельском парке произрастают уникальные экзоты – гинкго билоба двулопастный и дуб красный, которые в свое время впервые были завезены на территорию Беларуси. В ходе проведенной экскурсии было встречено и описано 20 видов уникальных и редких деревьев, которые используются в оформлении парка. Созерцание этих уникальных деревьев вызывает чувство красоты и светлости. В этом и есть их главное предназначение. К тому же многие декоративные растения имеют практическое и повседневное назначение.          Преобладающим видом из деревьев являлся каштан конский 217, наименьшее количество было представлено у туи западной, она была одна на территории. Из кустарников больше встречался можжевельник казацкий – 34, меньше встречался дерен белый – 3.  Среди встреченных видов редкими породами являются: веймутова сосна, маньчжурский орех, форзиция европейская, магония паддуболистная, тополь пирамидальный.     На данный момент в Гомельском парке удивительным образом переплелась история, современность и богатство природы.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Dmitry Tarasov</cp:lastModifiedBy>
  <cp:revision>43</cp:revision>
  <dcterms:created xsi:type="dcterms:W3CDTF">2015-07-13T05:39:08Z</dcterms:created>
  <dcterms:modified xsi:type="dcterms:W3CDTF">2016-05-18T11:22:22Z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